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76" r:id="rId4"/>
    <p:sldId id="263" r:id="rId5"/>
    <p:sldId id="261" r:id="rId6"/>
    <p:sldId id="262" r:id="rId7"/>
    <p:sldId id="264" r:id="rId8"/>
    <p:sldId id="274" r:id="rId9"/>
    <p:sldId id="265" r:id="rId10"/>
    <p:sldId id="266" r:id="rId11"/>
    <p:sldId id="268" r:id="rId12"/>
    <p:sldId id="259" r:id="rId13"/>
    <p:sldId id="273" r:id="rId14"/>
    <p:sldId id="272" r:id="rId15"/>
    <p:sldId id="267" r:id="rId16"/>
    <p:sldId id="269" r:id="rId17"/>
    <p:sldId id="270" r:id="rId18"/>
    <p:sldId id="277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33" d="100"/>
          <a:sy n="33" d="100"/>
        </p:scale>
        <p:origin x="109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Deliver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[Delivery data.xlsx]pivot!PivotTable26</c:name>
    <c:fmtId val="4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/>
              <a:t>Average</a:t>
            </a:r>
            <a:r>
              <a:rPr lang="en-US" sz="1100" b="1" baseline="0"/>
              <a:t> Delay to Delivery City</a:t>
            </a:r>
            <a:endParaRPr lang="en-US" sz="11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80000"/>
          </a:solidFill>
          <a:ln>
            <a:noFill/>
          </a:ln>
          <a:effectLst/>
        </c:spPr>
      </c:pivotFmt>
      <c:pivotFmt>
        <c:idx val="2"/>
        <c:spPr>
          <a:solidFill>
            <a:srgbClr val="003049"/>
          </a:solidFill>
          <a:ln>
            <a:noFill/>
          </a:ln>
          <a:effectLst/>
        </c:spPr>
      </c:pivotFmt>
      <c:pivotFmt>
        <c:idx val="3"/>
        <c:spPr>
          <a:solidFill>
            <a:srgbClr val="003049"/>
          </a:solidFill>
          <a:ln>
            <a:noFill/>
          </a:ln>
          <a:effectLst/>
        </c:spPr>
      </c:pivotFmt>
      <c:pivotFmt>
        <c:idx val="4"/>
        <c:spPr>
          <a:solidFill>
            <a:srgbClr val="003049"/>
          </a:solidFill>
          <a:ln>
            <a:noFill/>
          </a:ln>
          <a:effectLst/>
        </c:spPr>
      </c:pivotFmt>
      <c:pivotFmt>
        <c:idx val="5"/>
        <c:spPr>
          <a:solidFill>
            <a:srgbClr val="669BBC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669BBC"/>
          </a:solidFill>
          <a:ln>
            <a:noFill/>
          </a:ln>
          <a:effectLst/>
        </c:spPr>
      </c:pivotFmt>
      <c:pivotFmt>
        <c:idx val="8"/>
        <c:spPr>
          <a:solidFill>
            <a:srgbClr val="003049"/>
          </a:solidFill>
          <a:ln>
            <a:noFill/>
          </a:ln>
          <a:effectLst/>
        </c:spPr>
      </c:pivotFmt>
      <c:pivotFmt>
        <c:idx val="9"/>
        <c:spPr>
          <a:solidFill>
            <a:srgbClr val="003049"/>
          </a:solidFill>
          <a:ln>
            <a:noFill/>
          </a:ln>
          <a:effectLst/>
        </c:spPr>
      </c:pivotFmt>
      <c:pivotFmt>
        <c:idx val="10"/>
        <c:spPr>
          <a:solidFill>
            <a:srgbClr val="003049"/>
          </a:solidFill>
          <a:ln>
            <a:noFill/>
          </a:ln>
          <a:effectLst/>
        </c:spPr>
      </c:pivotFmt>
      <c:pivotFmt>
        <c:idx val="11"/>
        <c:spPr>
          <a:solidFill>
            <a:srgbClr val="780000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669BBC"/>
          </a:solidFill>
          <a:ln>
            <a:noFill/>
          </a:ln>
          <a:effectLst/>
        </c:spPr>
      </c:pivotFmt>
      <c:pivotFmt>
        <c:idx val="14"/>
        <c:spPr>
          <a:solidFill>
            <a:srgbClr val="003049"/>
          </a:solidFill>
          <a:ln>
            <a:noFill/>
          </a:ln>
          <a:effectLst/>
        </c:spPr>
      </c:pivotFmt>
      <c:pivotFmt>
        <c:idx val="15"/>
        <c:spPr>
          <a:solidFill>
            <a:srgbClr val="003049"/>
          </a:solidFill>
          <a:ln>
            <a:noFill/>
          </a:ln>
          <a:effectLst/>
        </c:spPr>
      </c:pivotFmt>
      <c:pivotFmt>
        <c:idx val="16"/>
        <c:spPr>
          <a:solidFill>
            <a:srgbClr val="003049"/>
          </a:solidFill>
          <a:ln>
            <a:noFill/>
          </a:ln>
          <a:effectLst/>
        </c:spPr>
      </c:pivotFmt>
      <c:pivotFmt>
        <c:idx val="17"/>
        <c:spPr>
          <a:solidFill>
            <a:srgbClr val="780000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669BBC"/>
          </a:solidFill>
          <a:ln>
            <a:noFill/>
          </a:ln>
          <a:effectLst/>
        </c:spPr>
      </c:pivotFmt>
      <c:pivotFmt>
        <c:idx val="20"/>
        <c:spPr>
          <a:solidFill>
            <a:srgbClr val="003049"/>
          </a:solidFill>
          <a:ln>
            <a:noFill/>
          </a:ln>
          <a:effectLst/>
        </c:spPr>
      </c:pivotFmt>
      <c:pivotFmt>
        <c:idx val="21"/>
        <c:spPr>
          <a:solidFill>
            <a:srgbClr val="003049"/>
          </a:solidFill>
          <a:ln>
            <a:noFill/>
          </a:ln>
          <a:effectLst/>
        </c:spPr>
      </c:pivotFmt>
      <c:pivotFmt>
        <c:idx val="22"/>
        <c:spPr>
          <a:solidFill>
            <a:srgbClr val="003049"/>
          </a:solidFill>
          <a:ln>
            <a:noFill/>
          </a:ln>
          <a:effectLst/>
        </c:spPr>
      </c:pivotFmt>
      <c:pivotFmt>
        <c:idx val="23"/>
        <c:spPr>
          <a:solidFill>
            <a:srgbClr val="780000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669BBC"/>
          </a:solidFill>
          <a:ln>
            <a:noFill/>
          </a:ln>
          <a:effectLst/>
        </c:spPr>
      </c:pivotFmt>
      <c:pivotFmt>
        <c:idx val="26"/>
        <c:spPr>
          <a:solidFill>
            <a:srgbClr val="003049"/>
          </a:solidFill>
          <a:ln>
            <a:noFill/>
          </a:ln>
          <a:effectLst/>
        </c:spPr>
      </c:pivotFmt>
      <c:pivotFmt>
        <c:idx val="27"/>
        <c:spPr>
          <a:solidFill>
            <a:srgbClr val="003049"/>
          </a:solidFill>
          <a:ln>
            <a:noFill/>
          </a:ln>
          <a:effectLst/>
        </c:spPr>
      </c:pivotFmt>
      <c:pivotFmt>
        <c:idx val="28"/>
        <c:spPr>
          <a:solidFill>
            <a:srgbClr val="003049"/>
          </a:solidFill>
          <a:ln>
            <a:noFill/>
          </a:ln>
          <a:effectLst/>
        </c:spPr>
      </c:pivotFmt>
      <c:pivotFmt>
        <c:idx val="29"/>
        <c:spPr>
          <a:solidFill>
            <a:srgbClr val="78000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pivot!$C$130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69B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2-40B0-B9CA-E30D849FB2B2}"/>
              </c:ext>
            </c:extLst>
          </c:dPt>
          <c:dPt>
            <c:idx val="1"/>
            <c:invertIfNegative val="0"/>
            <c:bubble3D val="0"/>
            <c:spPr>
              <a:solidFill>
                <a:srgbClr val="0030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2-40B0-B9CA-E30D849FB2B2}"/>
              </c:ext>
            </c:extLst>
          </c:dPt>
          <c:dPt>
            <c:idx val="2"/>
            <c:invertIfNegative val="0"/>
            <c:bubble3D val="0"/>
            <c:spPr>
              <a:solidFill>
                <a:srgbClr val="0030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2-40B0-B9CA-E30D849FB2B2}"/>
              </c:ext>
            </c:extLst>
          </c:dPt>
          <c:dPt>
            <c:idx val="3"/>
            <c:invertIfNegative val="0"/>
            <c:bubble3D val="0"/>
            <c:spPr>
              <a:solidFill>
                <a:srgbClr val="0030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2-40B0-B9CA-E30D849FB2B2}"/>
              </c:ext>
            </c:extLst>
          </c:dPt>
          <c:dPt>
            <c:idx val="4"/>
            <c:invertIfNegative val="0"/>
            <c:bubble3D val="0"/>
            <c:spPr>
              <a:solidFill>
                <a:srgbClr val="78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2-40B0-B9CA-E30D849FB2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pivot!$B$131:$B$135</c:f>
              <c:strCache>
                <c:ptCount val="5"/>
                <c:pt idx="0">
                  <c:v>CityD</c:v>
                </c:pt>
                <c:pt idx="1">
                  <c:v>CityC</c:v>
                </c:pt>
                <c:pt idx="2">
                  <c:v>CityA</c:v>
                </c:pt>
                <c:pt idx="3">
                  <c:v>CityB</c:v>
                </c:pt>
                <c:pt idx="4">
                  <c:v>CityE</c:v>
                </c:pt>
              </c:strCache>
            </c:strRef>
          </c:cat>
          <c:val>
            <c:numRef>
              <c:f>pivot!$C$131:$C$135</c:f>
              <c:numCache>
                <c:formatCode>0.00</c:formatCode>
                <c:ptCount val="5"/>
                <c:pt idx="0">
                  <c:v>14.086538461538462</c:v>
                </c:pt>
                <c:pt idx="1">
                  <c:v>14.097560975609756</c:v>
                </c:pt>
                <c:pt idx="2">
                  <c:v>14.517799352750808</c:v>
                </c:pt>
                <c:pt idx="3">
                  <c:v>14.606249999999999</c:v>
                </c:pt>
                <c:pt idx="4">
                  <c:v>15.294117647058824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E2-40B0-B9CA-E30D849FB2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55689376"/>
        <c:axId val="855692256"/>
      </c:barChart>
      <c:catAx>
        <c:axId val="85568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5692256"/>
        <c:crosses val="autoZero"/>
        <c:auto val="1"/>
        <c:lblAlgn val="ctr"/>
        <c:lblOffset val="100"/>
        <c:noMultiLvlLbl val="0"/>
      </c:catAx>
      <c:valAx>
        <c:axId val="855692256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85568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72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70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6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6382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49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680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6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62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64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77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96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72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70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25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16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5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E994-154A-4907-88B9-D1507035647F}" type="datetimeFigureOut">
              <a:rPr lang="en-GB" smtClean="0"/>
              <a:t>15/06/2025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51EC6-AA19-4F07-86B4-0C24385CDC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432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8191-8BBA-B6D4-8C4F-C0877098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Streamline Logistic Solution</a:t>
            </a:r>
            <a:br>
              <a:rPr lang="en-GB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997C5B-2EF8-B4BD-32AD-EA18A2845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3" y="3067844"/>
            <a:ext cx="3810000" cy="1905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89881-216C-9933-B159-FC800628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43" y="232545"/>
            <a:ext cx="1773387" cy="771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95083-9B61-30C2-D23A-CB8360A6337C}"/>
              </a:ext>
            </a:extLst>
          </p:cNvPr>
          <p:cNvSpPr txBox="1"/>
          <p:nvPr/>
        </p:nvSpPr>
        <p:spPr>
          <a:xfrm>
            <a:off x="7575083" y="6073564"/>
            <a:ext cx="411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lgerian" panose="04020705040A02060702" pitchFamily="82" charset="0"/>
              </a:rPr>
              <a:t>By Faith Ejele</a:t>
            </a:r>
          </a:p>
        </p:txBody>
      </p:sp>
    </p:spTree>
    <p:extLst>
      <p:ext uri="{BB962C8B-B14F-4D97-AF65-F5344CB8AC3E}">
        <p14:creationId xmlns:p14="http://schemas.microsoft.com/office/powerpoint/2010/main" val="28315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730B-41A2-201A-0642-6CCF5774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Chart –Average Delay to Delivery City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822AE0-A732-4EB1-9ED7-4ED145570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81159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8136-05A0-970D-4611-6C0CA8D8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DASHBOARD OVERVIEW</a:t>
            </a:r>
          </a:p>
        </p:txBody>
      </p:sp>
    </p:spTree>
    <p:extLst>
      <p:ext uri="{BB962C8B-B14F-4D97-AF65-F5344CB8AC3E}">
        <p14:creationId xmlns:p14="http://schemas.microsoft.com/office/powerpoint/2010/main" val="297362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9F14B-D484-BB32-9065-8DABAF49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" y="292206"/>
            <a:ext cx="11261558" cy="63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5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A791-2B2C-0079-0147-04E9A69F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5400" b="1" dirty="0"/>
              <a:t>Interactive Dashboard-Order Day 2</a:t>
            </a:r>
          </a:p>
        </p:txBody>
      </p:sp>
    </p:spTree>
    <p:extLst>
      <p:ext uri="{BB962C8B-B14F-4D97-AF65-F5344CB8AC3E}">
        <p14:creationId xmlns:p14="http://schemas.microsoft.com/office/powerpoint/2010/main" val="152546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11D1-B734-D4B7-268D-41BD65A2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2" y="365761"/>
            <a:ext cx="11261556" cy="6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8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5A4F-088E-FC91-E684-A14D6E7B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 of Insights to Streamline Logistic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6F52-A286-CBF7-87B6-B83445A4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Preprocessing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Exploration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</a:p>
          <a:p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97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ACB6-C022-215A-9423-84717F1F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CA74-8B9E-7897-6F05-4D41A71E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backlog issue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delays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and delays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performance of drivers to delivery location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Route delay as a result of traffic or long distances</a:t>
            </a:r>
          </a:p>
        </p:txBody>
      </p:sp>
    </p:spTree>
    <p:extLst>
      <p:ext uri="{BB962C8B-B14F-4D97-AF65-F5344CB8AC3E}">
        <p14:creationId xmlns:p14="http://schemas.microsoft.com/office/powerpoint/2010/main" val="15327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7DCF-C3C3-1825-2A5F-A6FB280E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6AD9-E196-2BBF-0D19-3334222A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Allocation- more resources should be allocated to improve backlog orders.</a:t>
            </a:r>
          </a:p>
          <a:p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communication should be offered to customers.</a:t>
            </a:r>
          </a:p>
          <a:p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of drivers to learn better route to deliver orders to customers</a:t>
            </a:r>
          </a:p>
          <a:p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tackle delays effectively and ensure smooth operations, consider the following logistic solutions:</a:t>
            </a:r>
            <a:b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Route and Traffic Optimization: </a:t>
            </a:r>
            <a:b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 GPS and mapping tools to optimize routes and avoid congested areas, enhancing productivity.</a:t>
            </a:r>
          </a:p>
          <a:p>
            <a:pPr marL="0" indent="0">
              <a:buNone/>
            </a:pPr>
            <a:br>
              <a:rPr lang="en-GB" sz="3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sz="3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82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CE7B-5A53-5941-3E08-8ABB78C6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 </a:t>
            </a:r>
            <a:r>
              <a:rPr lang="en-GB" dirty="0" err="1"/>
              <a:t>Contd</a:t>
            </a:r>
            <a:r>
              <a:rPr lang="en-GB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AD32F-F585-7B71-A3C3-D2AAE041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Shipment Updates: 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traffic system for instant updates on shipments, allowing for proactive adjustments.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Backup Transport Availability: 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case of vehicle breakdowns, ensure immediate access to backup transport to maintain smooth delivery schedules.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7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6C3A-B420-D0AC-C70D-3077CC913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3539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D30C-8472-6B0E-E605-A62183FE7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Optimizing Order </a:t>
            </a:r>
            <a:r>
              <a:rPr lang="en-GB" b="1" dirty="0" err="1"/>
              <a:t>Fufillment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DDD3F-22DC-75CE-4EC2-357310EBE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GB" sz="3200" b="1" dirty="0"/>
              <a:t>A Data Driven approach to eliminate backlogs with excel interactive dashboard</a:t>
            </a:r>
          </a:p>
        </p:txBody>
      </p:sp>
    </p:spTree>
    <p:extLst>
      <p:ext uri="{BB962C8B-B14F-4D97-AF65-F5344CB8AC3E}">
        <p14:creationId xmlns:p14="http://schemas.microsoft.com/office/powerpoint/2010/main" val="29523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2949-E8AF-77C9-5694-F22B1B7E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2411-27A7-186C-7408-57CD147A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fast-paced world of logistics, staying focused on set goals is key to success. A performance dashboard can provide valuable insights into total orders, average delivery times by route, zones, and customer feedback distribution. </a:t>
            </a:r>
            <a:b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solutions aim to streamline operations, improve delivery efficiency, and enhance customer satisfaction by ensuring timely product shipments</a:t>
            </a:r>
          </a:p>
        </p:txBody>
      </p:sp>
    </p:spTree>
    <p:extLst>
      <p:ext uri="{BB962C8B-B14F-4D97-AF65-F5344CB8AC3E}">
        <p14:creationId xmlns:p14="http://schemas.microsoft.com/office/powerpoint/2010/main" val="346461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E1F4E-E2CE-F64C-1CE8-9E76501F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1" y="231007"/>
            <a:ext cx="11739131" cy="63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F4252-AB5C-3B1F-9149-08D7190F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6" y="317634"/>
            <a:ext cx="11195361" cy="61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88B7D-F19E-E542-F8F7-393F7B69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07" y="481263"/>
            <a:ext cx="11185782" cy="6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27B5A-9A8F-60B3-DA2F-F2E5E72B6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3" y="192505"/>
            <a:ext cx="11656193" cy="64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AAC1-938D-1C13-7FEA-D8716F58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Steps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9360-A524-A9D6-15E3-9DBADE1D0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9175"/>
            <a:ext cx="9905999" cy="4697128"/>
          </a:xfrm>
        </p:spPr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was collected, cleaned and formatted.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columns was added to the Data- Order Year, Month, Day, Hour –This was done to ascertain the delivery time of the order to the customer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orders from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1500, with a backlog of 767 in progress and 733 completed.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Pivot table was used with chart generated to analyse the Route, zone by the Delayed time in (mins)</a:t>
            </a:r>
          </a:p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 Dashboard was created for stakeholders to understand the Average time taken for delivery in different regions  (Zone1, Zone2,Zone3)</a:t>
            </a:r>
          </a:p>
        </p:txBody>
      </p:sp>
    </p:spTree>
    <p:extLst>
      <p:ext uri="{BB962C8B-B14F-4D97-AF65-F5344CB8AC3E}">
        <p14:creationId xmlns:p14="http://schemas.microsoft.com/office/powerpoint/2010/main" val="120242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DDEC-78E1-C012-727E-F3EBEF2D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Excel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ABB61-2836-8E76-E5E9-D2D571788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490" y="2249488"/>
            <a:ext cx="960984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2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876</TotalTime>
  <Words>377</Words>
  <Application>Microsoft Office PowerPoint</Application>
  <PresentationFormat>Widescreen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Algerian</vt:lpstr>
      <vt:lpstr>Arial</vt:lpstr>
      <vt:lpstr>Calibri</vt:lpstr>
      <vt:lpstr>Tw Cen MT</vt:lpstr>
      <vt:lpstr>Circuit</vt:lpstr>
      <vt:lpstr>Streamline Logistic Solution </vt:lpstr>
      <vt:lpstr>Optimizing Order Fufillment</vt:lpstr>
      <vt:lpstr>Introduction</vt:lpstr>
      <vt:lpstr>PowerPoint Presentation</vt:lpstr>
      <vt:lpstr>PowerPoint Presentation</vt:lpstr>
      <vt:lpstr>PowerPoint Presentation</vt:lpstr>
      <vt:lpstr>PowerPoint Presentation</vt:lpstr>
      <vt:lpstr>Steps Taken</vt:lpstr>
      <vt:lpstr>Excel Table</vt:lpstr>
      <vt:lpstr>Chart –Average Delay to Delivery City</vt:lpstr>
      <vt:lpstr>DASHBOARD OVERVIEW</vt:lpstr>
      <vt:lpstr>PowerPoint Presentation</vt:lpstr>
      <vt:lpstr>Interactive Dashboard-Order Day 2</vt:lpstr>
      <vt:lpstr>PowerPoint Presentation</vt:lpstr>
      <vt:lpstr>Summary of Insights to Streamline Logistic Solution</vt:lpstr>
      <vt:lpstr>Problem</vt:lpstr>
      <vt:lpstr>Recommendations</vt:lpstr>
      <vt:lpstr>Recommendation Contd….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Faith Ejele</dc:creator>
  <cp:lastModifiedBy>Faith Ejele</cp:lastModifiedBy>
  <cp:revision>13</cp:revision>
  <dcterms:created xsi:type="dcterms:W3CDTF">2025-06-14T23:45:43Z</dcterms:created>
  <dcterms:modified xsi:type="dcterms:W3CDTF">2025-06-15T14:22:18Z</dcterms:modified>
</cp:coreProperties>
</file>